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Instrument Sans Medium" panose="020B0604020202020204" charset="0"/>
      <p:regular r:id="rId17"/>
    </p:embeddedFont>
    <p:embeddedFont>
      <p:font typeface="Open Sans" panose="020B0606030504020204" pitchFamily="3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4896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71763"/>
            <a:ext cx="75549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Voice-Controlled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20703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Smart Speech Recognition–Based Data Filtering Tool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51948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Built with Python, Tkinter, SpeechRecognition, and Pandas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40669"/>
            <a:ext cx="81995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Conclusion &amp; Future Directions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1642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Conclusion: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46852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have successfully developed a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voice-activated dashboard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that provides intelligent filtering and comparison capabilities for data.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93790" y="476130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project effectively bridges the gap between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speech recognition and data science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offering a user-friendly and convenient data interaction experience.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7599521" y="281642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Future Scope: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7599521" y="34685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support for more complex,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natural language queries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enhanced flexibility.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7599521" y="42736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 with various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database systems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(e.g., SQL, NoSQL) beyond just Excel files.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7599521" y="507873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 speech recognition accuracy using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NLP models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machine learning techniques.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7599521" y="58838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Extend functionality to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mobile and web-based platforms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broader accessibility.</a:t>
            </a:r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85849FD-9609-7D54-3026-BFC0BC76DAEE}"/>
              </a:ext>
            </a:extLst>
          </p:cNvPr>
          <p:cNvSpPr/>
          <p:nvPr/>
        </p:nvSpPr>
        <p:spPr>
          <a:xfrm>
            <a:off x="12857356" y="7783551"/>
            <a:ext cx="1683834" cy="36799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76964"/>
            <a:ext cx="10892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Challenge of Manual Data Interaction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2997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Manual searching and filtering of data is often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time-consuming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inefficient, especially with large datasets.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786170" y="490000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 requires constant keyboard and mouse interaction, which can disrupt workflow and introduce human error.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599521" y="362997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Voice commands offer a </a:t>
            </a:r>
            <a:r>
              <a:rPr lang="en-US" b="1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faster, hands-free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alternative for interacting with complex datasets.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7599521" y="4894441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project demonstrates how to enable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speech-based filtering, searching, and comparison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of data, directly from Excel files.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14F708-41C3-D1C4-D9B8-B6C85E2E0324}"/>
              </a:ext>
            </a:extLst>
          </p:cNvPr>
          <p:cNvSpPr/>
          <p:nvPr/>
        </p:nvSpPr>
        <p:spPr>
          <a:xfrm>
            <a:off x="12890810" y="7761249"/>
            <a:ext cx="1639229" cy="390292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2633"/>
            <a:ext cx="122796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Project Objectives: Enhancing Data Interaction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750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32175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252907"/>
            <a:ext cx="48663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Develop a Voice-Controlled Interface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1530906" y="3743325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an intuitive voice interface for seamless dataset management.</a:t>
            </a:r>
            <a:endParaRPr lang="en-US" dirty="0"/>
          </a:p>
        </p:txBody>
      </p:sp>
      <p:sp>
        <p:nvSpPr>
          <p:cNvPr id="7" name="Shape 5"/>
          <p:cNvSpPr/>
          <p:nvPr/>
        </p:nvSpPr>
        <p:spPr>
          <a:xfrm>
            <a:off x="7456884" y="31750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6"/>
          <p:cNvSpPr/>
          <p:nvPr/>
        </p:nvSpPr>
        <p:spPr>
          <a:xfrm>
            <a:off x="7541955" y="32175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3252907"/>
            <a:ext cx="39734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Enable Dynamic Data Filtering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8194000" y="3743325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Allow users to filter data by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year, name, or price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using natural speech commands.</a:t>
            </a:r>
            <a:endParaRPr lang="en-US" dirty="0"/>
          </a:p>
        </p:txBody>
      </p:sp>
      <p:sp>
        <p:nvSpPr>
          <p:cNvPr id="11" name="Shape 9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10"/>
          <p:cNvSpPr/>
          <p:nvPr/>
        </p:nvSpPr>
        <p:spPr>
          <a:xfrm>
            <a:off x="878860" y="496526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5000625"/>
            <a:ext cx="45549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Support Multi-Person Comparison</a:t>
            </a: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1530906" y="5491043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automated comparison functionality for multiple entities within the dataset.</a:t>
            </a: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7456884" y="49227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6" name="Text 14"/>
          <p:cNvSpPr/>
          <p:nvPr/>
        </p:nvSpPr>
        <p:spPr>
          <a:xfrm>
            <a:off x="7541955" y="496526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94000" y="5000625"/>
            <a:ext cx="31582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Automate Result Export</a:t>
            </a: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8194000" y="549104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Save all filtered and comparison results into new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Excel files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further analysis or reporting.</a:t>
            </a:r>
            <a:endParaRPr lang="en-US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79603B9-79B9-8622-F2DB-7F4AD51909E7}"/>
              </a:ext>
            </a:extLst>
          </p:cNvPr>
          <p:cNvSpPr/>
          <p:nvPr/>
        </p:nvSpPr>
        <p:spPr>
          <a:xfrm>
            <a:off x="12857356" y="7772400"/>
            <a:ext cx="1672683" cy="45720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0565"/>
            <a:ext cx="73967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Technologies Employed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72972"/>
            <a:ext cx="6407944" cy="1730812"/>
          </a:xfrm>
          <a:prstGeom prst="roundRect">
            <a:avLst>
              <a:gd name="adj" fmla="val 1966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1872972"/>
            <a:ext cx="60960" cy="1730812"/>
          </a:xfrm>
          <a:prstGeom prst="roundRect">
            <a:avLst>
              <a:gd name="adj" fmla="val 55814"/>
            </a:avLst>
          </a:prstGeom>
          <a:solidFill>
            <a:srgbClr val="F5F547"/>
          </a:solidFill>
          <a:ln/>
        </p:spPr>
      </p:sp>
      <p:sp>
        <p:nvSpPr>
          <p:cNvPr id="5" name="Text 3"/>
          <p:cNvSpPr/>
          <p:nvPr/>
        </p:nvSpPr>
        <p:spPr>
          <a:xfrm>
            <a:off x="1112044" y="2130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12044" y="2620685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foundational programming language for system logic and integration.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1872972"/>
            <a:ext cx="6408063" cy="1730812"/>
          </a:xfrm>
          <a:prstGeom prst="roundRect">
            <a:avLst>
              <a:gd name="adj" fmla="val 1966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428548" y="1872972"/>
            <a:ext cx="60960" cy="1730812"/>
          </a:xfrm>
          <a:prstGeom prst="roundRect">
            <a:avLst>
              <a:gd name="adj" fmla="val 55814"/>
            </a:avLst>
          </a:prstGeom>
          <a:solidFill>
            <a:srgbClr val="F5F547"/>
          </a:solidFill>
          <a:ln/>
        </p:spPr>
      </p:sp>
      <p:sp>
        <p:nvSpPr>
          <p:cNvPr id="9" name="Text 7"/>
          <p:cNvSpPr/>
          <p:nvPr/>
        </p:nvSpPr>
        <p:spPr>
          <a:xfrm>
            <a:off x="7746802" y="2130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Tkinter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46802" y="2620685"/>
            <a:ext cx="5832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Used for building the responsive and user-friendly Graphical User Interface (GUI).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3830598"/>
            <a:ext cx="6407944" cy="1730812"/>
          </a:xfrm>
          <a:prstGeom prst="roundRect">
            <a:avLst>
              <a:gd name="adj" fmla="val 1966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93790" y="3830598"/>
            <a:ext cx="60960" cy="1730812"/>
          </a:xfrm>
          <a:prstGeom prst="roundRect">
            <a:avLst>
              <a:gd name="adj" fmla="val 55814"/>
            </a:avLst>
          </a:prstGeom>
          <a:solidFill>
            <a:srgbClr val="F5F547"/>
          </a:solidFill>
          <a:ln/>
        </p:spPr>
      </p:sp>
      <p:sp>
        <p:nvSpPr>
          <p:cNvPr id="13" name="Text 11"/>
          <p:cNvSpPr/>
          <p:nvPr/>
        </p:nvSpPr>
        <p:spPr>
          <a:xfrm>
            <a:off x="1112044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SpeechRecognition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12044" y="4578310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Facilitates capturing and processing raw voice commands into text.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3830598"/>
            <a:ext cx="6408063" cy="1730812"/>
          </a:xfrm>
          <a:prstGeom prst="roundRect">
            <a:avLst>
              <a:gd name="adj" fmla="val 1966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428548" y="3830598"/>
            <a:ext cx="60960" cy="1730812"/>
          </a:xfrm>
          <a:prstGeom prst="roundRect">
            <a:avLst>
              <a:gd name="adj" fmla="val 55814"/>
            </a:avLst>
          </a:prstGeom>
          <a:solidFill>
            <a:srgbClr val="F5F547"/>
          </a:solidFill>
          <a:ln/>
        </p:spPr>
      </p:sp>
      <p:sp>
        <p:nvSpPr>
          <p:cNvPr id="17" name="Text 15"/>
          <p:cNvSpPr/>
          <p:nvPr/>
        </p:nvSpPr>
        <p:spPr>
          <a:xfrm>
            <a:off x="7746802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Pandas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46802" y="4578310"/>
            <a:ext cx="5832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Essential for efficient data handling, manipulation, and advanced filtering operations.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5788223"/>
            <a:ext cx="6407944" cy="1730812"/>
          </a:xfrm>
          <a:prstGeom prst="roundRect">
            <a:avLst>
              <a:gd name="adj" fmla="val 1966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93790" y="5788223"/>
            <a:ext cx="60960" cy="1730812"/>
          </a:xfrm>
          <a:prstGeom prst="roundRect">
            <a:avLst>
              <a:gd name="adj" fmla="val 55814"/>
            </a:avLst>
          </a:prstGeom>
          <a:solidFill>
            <a:srgbClr val="F5F547"/>
          </a:solidFill>
          <a:ln/>
        </p:spPr>
      </p:sp>
      <p:sp>
        <p:nvSpPr>
          <p:cNvPr id="21" name="Text 19"/>
          <p:cNvSpPr/>
          <p:nvPr/>
        </p:nvSpPr>
        <p:spPr>
          <a:xfrm>
            <a:off x="1112044" y="60455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Regex (re library)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112044" y="6535936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precise extraction of numerical and categorical parameters from voice input.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548" y="5788223"/>
            <a:ext cx="6408063" cy="1730812"/>
          </a:xfrm>
          <a:prstGeom prst="roundRect">
            <a:avLst>
              <a:gd name="adj" fmla="val 1966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428548" y="5788223"/>
            <a:ext cx="60960" cy="1730812"/>
          </a:xfrm>
          <a:prstGeom prst="roundRect">
            <a:avLst>
              <a:gd name="adj" fmla="val 55814"/>
            </a:avLst>
          </a:prstGeom>
          <a:solidFill>
            <a:srgbClr val="F5F547"/>
          </a:solidFill>
          <a:ln/>
        </p:spPr>
      </p:sp>
      <p:sp>
        <p:nvSpPr>
          <p:cNvPr id="25" name="Text 23"/>
          <p:cNvSpPr/>
          <p:nvPr/>
        </p:nvSpPr>
        <p:spPr>
          <a:xfrm>
            <a:off x="7746802" y="60455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OpenPyXL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746802" y="6535936"/>
            <a:ext cx="5832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robust functionality for reading and writing data to Excel files.</a:t>
            </a:r>
            <a:endParaRPr lang="en-US" sz="1750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8773F15-38FD-322E-CF94-6F2B3898D330}"/>
              </a:ext>
            </a:extLst>
          </p:cNvPr>
          <p:cNvSpPr/>
          <p:nvPr/>
        </p:nvSpPr>
        <p:spPr>
          <a:xfrm>
            <a:off x="12857356" y="7783551"/>
            <a:ext cx="1683834" cy="36799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1690"/>
            <a:ext cx="99493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System Workflow: From Voice to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0409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659142"/>
            <a:ext cx="4196358" cy="30480"/>
          </a:xfrm>
          <a:prstGeom prst="rect">
            <a:avLst/>
          </a:prstGeom>
          <a:solidFill>
            <a:srgbClr val="F5F547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8334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Initiate Voice Capture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32386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 clicks the dedicated </a:t>
            </a: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“Speak”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button within the GUI to begin recording their command.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30409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Light" pitchFamily="34" charset="0"/>
                <a:ea typeface="Instrument Sans Light" pitchFamily="34" charset="-122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659142"/>
            <a:ext cx="4196358" cy="30480"/>
          </a:xfrm>
          <a:prstGeom prst="rect">
            <a:avLst/>
          </a:prstGeom>
          <a:solidFill>
            <a:srgbClr val="F5F547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2833449"/>
            <a:ext cx="33558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Voice-to-Text Conversion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32386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captured voice input is transmitted to the </a:t>
            </a: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Google Speech API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highly accurate text transcription.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30409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Light" pitchFamily="34" charset="0"/>
                <a:ea typeface="Instrument Sans Light" pitchFamily="34" charset="-122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659142"/>
            <a:ext cx="4196358" cy="30480"/>
          </a:xfrm>
          <a:prstGeom prst="rect">
            <a:avLst/>
          </a:prstGeom>
          <a:solidFill>
            <a:srgbClr val="F5F547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28334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Parameter Extraction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323868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parameters such as </a:t>
            </a: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Year, Name(s), or Price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are intelligently extracted from the transcribed text using Regex.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200649"/>
            <a:ext cx="39939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Light" pitchFamily="34" charset="0"/>
                <a:ea typeface="Instrument Sans Light" pitchFamily="34" charset="-122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527357"/>
            <a:ext cx="6407944" cy="30480"/>
          </a:xfrm>
          <a:prstGeom prst="rect">
            <a:avLst/>
          </a:prstGeom>
          <a:solidFill>
            <a:srgbClr val="F5F547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701665"/>
            <a:ext cx="3804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Processing with Pandas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192083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extracted parameters are then used by </a:t>
            </a: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Pandas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perform the requested data filtering or comparison.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517231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527357"/>
            <a:ext cx="6407944" cy="30480"/>
          </a:xfrm>
          <a:prstGeom prst="rect">
            <a:avLst/>
          </a:prstGeom>
          <a:solidFill>
            <a:srgbClr val="F5F547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701665"/>
            <a:ext cx="34934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Display and Export Results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192083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Filtered data is instantly displayed in the GUI, and simultaneously saved into a new Excel file.</a:t>
            </a:r>
            <a:endParaRPr lang="en-US" sz="175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37E44CA-E83D-12DE-6546-B83B6D4CDE9F}"/>
              </a:ext>
            </a:extLst>
          </p:cNvPr>
          <p:cNvSpPr/>
          <p:nvPr/>
        </p:nvSpPr>
        <p:spPr>
          <a:xfrm>
            <a:off x="12857356" y="7783551"/>
            <a:ext cx="1683834" cy="36799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9098"/>
            <a:ext cx="6718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Core Features at a Glance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21506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57720" y="2712839"/>
            <a:ext cx="319468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Voice Command Recognition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757720" y="3557587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Accurately interprets spoken instructions for data manipulation.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521506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9823" y="2712839"/>
            <a:ext cx="30079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Dynamic Data Filtering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199823" y="3203258"/>
            <a:ext cx="31946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Filters datasets by specified criteria: year, name, or price.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521506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641925" y="2712839"/>
            <a:ext cx="319468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Multi-Person Comparison Mode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641925" y="3557587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direct comparative analysis for multiple individuals or entities.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099923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757720" y="5291257"/>
            <a:ext cx="31043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Automatic Excel Export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757720" y="5781675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Seamlessly saves all processed results into new, organized Excel files.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5893" y="5099923"/>
            <a:ext cx="680442" cy="68044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199823" y="52912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Intuitive Tkinter GUI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6199823" y="5781675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a clear and user-friendly graphical interface for interaction.</a:t>
            </a:r>
            <a:endParaRPr lang="en-US" sz="175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CAC776B-53F3-F3A6-3175-8F3337348E58}"/>
              </a:ext>
            </a:extLst>
          </p:cNvPr>
          <p:cNvSpPr/>
          <p:nvPr/>
        </p:nvSpPr>
        <p:spPr>
          <a:xfrm>
            <a:off x="12857356" y="7783551"/>
            <a:ext cx="1683834" cy="36799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5309" y="444222"/>
            <a:ext cx="9051727" cy="504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Practical Voice Commands &amp; System Responses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643368" y="1239922"/>
            <a:ext cx="2575679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Example Voice Commands: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54405" y="1504975"/>
            <a:ext cx="7247453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“Show me data for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year 2021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”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65309" y="1881032"/>
            <a:ext cx="7247453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“Filter records for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Abhi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”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65309" y="2296221"/>
            <a:ext cx="7247453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“Find details of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Ankush and Riya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” (Activates Comparison Mode)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565309" y="2711410"/>
            <a:ext cx="7247453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“Search for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price 25000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”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8292538" y="1262895"/>
            <a:ext cx="2019300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System Response: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8214479" y="1766649"/>
            <a:ext cx="5858113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Displays filtered results directly within the GUI.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8206978" y="2303358"/>
            <a:ext cx="5858113" cy="516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Generates and saves new Excel files: </a:t>
            </a:r>
            <a:r>
              <a:rPr lang="en-US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filtered_data.xlsx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or </a:t>
            </a:r>
            <a:r>
              <a:rPr lang="en-US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comparison_data.xlsx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based on the command.</a:t>
            </a:r>
            <a:endParaRPr lang="en-US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4723" y="3694366"/>
            <a:ext cx="5233746" cy="4390359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777BD3F-0183-810D-33AB-232245299DB8}"/>
              </a:ext>
            </a:extLst>
          </p:cNvPr>
          <p:cNvSpPr/>
          <p:nvPr/>
        </p:nvSpPr>
        <p:spPr>
          <a:xfrm>
            <a:off x="12857356" y="7783551"/>
            <a:ext cx="1683834" cy="36799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093" y="433864"/>
            <a:ext cx="7784187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User Interface Design: Simple &amp; Functional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2093" y="1998858"/>
            <a:ext cx="5179576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features a streamlined Tkinter interface, designed for clarity and ease of use.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52093" y="2796763"/>
            <a:ext cx="517957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Title: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🎙️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Voice Controller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2093" y="3223669"/>
            <a:ext cx="5179576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“Speak” Button: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Prominently placed for recording user input.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52093" y="3716548"/>
            <a:ext cx="5179576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Text Box: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Displays recognized speech and real-time processing results.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552093" y="4461839"/>
            <a:ext cx="5179576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Status Label: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Provides instant feedback: </a:t>
            </a:r>
            <a:r>
              <a:rPr lang="en-US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Listening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Processing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or </a:t>
            </a:r>
            <a:r>
              <a:rPr lang="en-US" dirty="0">
                <a:solidFill>
                  <a:srgbClr val="F4444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Error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3043" y="1900672"/>
            <a:ext cx="6575915" cy="4743071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80D189E-670D-2C11-8C1A-ADE89C365675}"/>
              </a:ext>
            </a:extLst>
          </p:cNvPr>
          <p:cNvSpPr/>
          <p:nvPr/>
        </p:nvSpPr>
        <p:spPr>
          <a:xfrm>
            <a:off x="12857356" y="7783551"/>
            <a:ext cx="1683834" cy="36799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882" y="779145"/>
            <a:ext cx="11741944" cy="684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Advantages of Voice-Driven Data Filtering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66882" y="1902023"/>
            <a:ext cx="4219456" cy="2839879"/>
          </a:xfrm>
          <a:prstGeom prst="roundRect">
            <a:avLst>
              <a:gd name="adj" fmla="val 1157"/>
            </a:avLst>
          </a:prstGeom>
          <a:solidFill>
            <a:srgbClr val="3E3E3E"/>
          </a:solidFill>
          <a:ln/>
        </p:spPr>
      </p:sp>
      <p:sp>
        <p:nvSpPr>
          <p:cNvPr id="4" name="Shape 2"/>
          <p:cNvSpPr/>
          <p:nvPr/>
        </p:nvSpPr>
        <p:spPr>
          <a:xfrm>
            <a:off x="985957" y="2121098"/>
            <a:ext cx="657344" cy="657344"/>
          </a:xfrm>
          <a:prstGeom prst="roundRect">
            <a:avLst>
              <a:gd name="adj" fmla="val 13909134"/>
            </a:avLst>
          </a:prstGeom>
          <a:solidFill>
            <a:srgbClr val="F5F547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693" y="2264926"/>
            <a:ext cx="295751" cy="36968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85957" y="2997518"/>
            <a:ext cx="3180993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Efficiency &amp; Accessibility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985957" y="3471267"/>
            <a:ext cx="3781306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Offers a </a:t>
            </a:r>
            <a:r>
              <a:rPr lang="en-US" sz="17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hands-free, fast, and highly efficient</a:t>
            </a: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method for data interaction, reducing physical strain.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5413" y="1902023"/>
            <a:ext cx="4219456" cy="2839879"/>
          </a:xfrm>
          <a:prstGeom prst="roundRect">
            <a:avLst>
              <a:gd name="adj" fmla="val 1157"/>
            </a:avLst>
          </a:prstGeom>
          <a:solidFill>
            <a:srgbClr val="3E3E3E"/>
          </a:solidFill>
          <a:ln/>
        </p:spPr>
      </p:sp>
      <p:sp>
        <p:nvSpPr>
          <p:cNvPr id="9" name="Shape 6"/>
          <p:cNvSpPr/>
          <p:nvPr/>
        </p:nvSpPr>
        <p:spPr>
          <a:xfrm>
            <a:off x="5424487" y="2121098"/>
            <a:ext cx="657344" cy="657344"/>
          </a:xfrm>
          <a:prstGeom prst="roundRect">
            <a:avLst>
              <a:gd name="adj" fmla="val 13909134"/>
            </a:avLst>
          </a:prstGeom>
          <a:solidFill>
            <a:srgbClr val="F5F547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5224" y="2264926"/>
            <a:ext cx="295751" cy="369689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24487" y="2997518"/>
            <a:ext cx="3425309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Simplified User Experience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5424487" y="3471267"/>
            <a:ext cx="3781306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Extremely </a:t>
            </a:r>
            <a:r>
              <a:rPr lang="en-US" sz="17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 to use for non-technical users</a:t>
            </a: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democratizing data access and analysis.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9643943" y="1902023"/>
            <a:ext cx="4219456" cy="2839879"/>
          </a:xfrm>
          <a:prstGeom prst="roundRect">
            <a:avLst>
              <a:gd name="adj" fmla="val 1157"/>
            </a:avLst>
          </a:prstGeom>
          <a:solidFill>
            <a:srgbClr val="3E3E3E"/>
          </a:solidFill>
          <a:ln/>
        </p:spPr>
      </p:sp>
      <p:sp>
        <p:nvSpPr>
          <p:cNvPr id="14" name="Shape 10"/>
          <p:cNvSpPr/>
          <p:nvPr/>
        </p:nvSpPr>
        <p:spPr>
          <a:xfrm>
            <a:off x="9863018" y="2121098"/>
            <a:ext cx="657344" cy="657344"/>
          </a:xfrm>
          <a:prstGeom prst="roundRect">
            <a:avLst>
              <a:gd name="adj" fmla="val 13909134"/>
            </a:avLst>
          </a:prstGeom>
          <a:solidFill>
            <a:srgbClr val="F5F547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3755" y="2264926"/>
            <a:ext cx="295751" cy="369689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3018" y="2997518"/>
            <a:ext cx="3203496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Time-Saving Automation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9863018" y="3471267"/>
            <a:ext cx="3781306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Significantly </a:t>
            </a:r>
            <a:r>
              <a:rPr lang="en-US" sz="17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reduces time</a:t>
            </a: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spent on manual searching and filtering of large datasets.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66882" y="4960977"/>
            <a:ext cx="6438662" cy="2489359"/>
          </a:xfrm>
          <a:prstGeom prst="roundRect">
            <a:avLst>
              <a:gd name="adj" fmla="val 1320"/>
            </a:avLst>
          </a:prstGeom>
          <a:solidFill>
            <a:srgbClr val="3E3E3E"/>
          </a:solidFill>
          <a:ln/>
        </p:spPr>
      </p:sp>
      <p:sp>
        <p:nvSpPr>
          <p:cNvPr id="19" name="Shape 14"/>
          <p:cNvSpPr/>
          <p:nvPr/>
        </p:nvSpPr>
        <p:spPr>
          <a:xfrm>
            <a:off x="985957" y="5180052"/>
            <a:ext cx="657344" cy="657344"/>
          </a:xfrm>
          <a:prstGeom prst="roundRect">
            <a:avLst>
              <a:gd name="adj" fmla="val 13909134"/>
            </a:avLst>
          </a:prstGeom>
          <a:solidFill>
            <a:srgbClr val="F5F547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6693" y="5323880"/>
            <a:ext cx="295751" cy="369689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85957" y="6056471"/>
            <a:ext cx="3227546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Real-World Compatibility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985957" y="6530221"/>
            <a:ext cx="6000512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Seamlessly integrates and works with </a:t>
            </a:r>
            <a:r>
              <a:rPr lang="en-US" sz="17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 Excel files</a:t>
            </a: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ensuring practical applicability.</a:t>
            </a:r>
            <a:endParaRPr lang="en-US" sz="1700" dirty="0"/>
          </a:p>
        </p:txBody>
      </p:sp>
      <p:sp>
        <p:nvSpPr>
          <p:cNvPr id="23" name="Shape 17"/>
          <p:cNvSpPr/>
          <p:nvPr/>
        </p:nvSpPr>
        <p:spPr>
          <a:xfrm>
            <a:off x="7424618" y="4960977"/>
            <a:ext cx="6438781" cy="2489359"/>
          </a:xfrm>
          <a:prstGeom prst="roundRect">
            <a:avLst>
              <a:gd name="adj" fmla="val 1320"/>
            </a:avLst>
          </a:prstGeom>
          <a:solidFill>
            <a:srgbClr val="3E3E3E"/>
          </a:solidFill>
          <a:ln/>
        </p:spPr>
      </p:sp>
      <p:sp>
        <p:nvSpPr>
          <p:cNvPr id="24" name="Shape 18"/>
          <p:cNvSpPr/>
          <p:nvPr/>
        </p:nvSpPr>
        <p:spPr>
          <a:xfrm>
            <a:off x="7643693" y="5180052"/>
            <a:ext cx="657344" cy="657344"/>
          </a:xfrm>
          <a:prstGeom prst="roundRect">
            <a:avLst>
              <a:gd name="adj" fmla="val 13909134"/>
            </a:avLst>
          </a:prstGeom>
          <a:solidFill>
            <a:srgbClr val="F5F547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4430" y="5323880"/>
            <a:ext cx="295751" cy="369689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43693" y="6056471"/>
            <a:ext cx="3201591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Scalability &amp; Extensibility</a:t>
            </a:r>
            <a:endParaRPr lang="en-US" sz="2150" dirty="0"/>
          </a:p>
        </p:txBody>
      </p:sp>
      <p:sp>
        <p:nvSpPr>
          <p:cNvPr id="27" name="Text 20"/>
          <p:cNvSpPr/>
          <p:nvPr/>
        </p:nvSpPr>
        <p:spPr>
          <a:xfrm>
            <a:off x="7643693" y="6530221"/>
            <a:ext cx="600063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Designed to be extended for </a:t>
            </a:r>
            <a:r>
              <a:rPr lang="en-US" sz="17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larger datasets and more complex filter</a:t>
            </a: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criteria in future iterations.</a:t>
            </a:r>
            <a:endParaRPr lang="en-US" sz="1700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A6D957D-4C80-CBE2-9474-A424215BEA9D}"/>
              </a:ext>
            </a:extLst>
          </p:cNvPr>
          <p:cNvSpPr/>
          <p:nvPr/>
        </p:nvSpPr>
        <p:spPr>
          <a:xfrm>
            <a:off x="12857356" y="7783551"/>
            <a:ext cx="1683834" cy="36799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800</Words>
  <Application>Microsoft Office PowerPoint</Application>
  <PresentationFormat>Custom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Instrument Sans Light</vt:lpstr>
      <vt:lpstr>Arial</vt:lpstr>
      <vt:lpstr>Consolas</vt:lpstr>
      <vt:lpstr>Open Sans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Abhi Bandral</cp:lastModifiedBy>
  <cp:revision>2</cp:revision>
  <dcterms:created xsi:type="dcterms:W3CDTF">2025-08-24T15:35:54Z</dcterms:created>
  <dcterms:modified xsi:type="dcterms:W3CDTF">2025-08-24T15:52:38Z</dcterms:modified>
</cp:coreProperties>
</file>